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61" r:id="rId8"/>
    <p:sldId id="262" r:id="rId9"/>
    <p:sldId id="263" r:id="rId10"/>
    <p:sldId id="258" r:id="rId11"/>
    <p:sldId id="276" r:id="rId12"/>
    <p:sldId id="259" r:id="rId13"/>
    <p:sldId id="277" r:id="rId14"/>
    <p:sldId id="278" r:id="rId15"/>
    <p:sldId id="279" r:id="rId16"/>
    <p:sldId id="260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75" r:id="rId25"/>
    <p:sldId id="287" r:id="rId26"/>
    <p:sldId id="288" r:id="rId27"/>
    <p:sldId id="289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B398-E6C7-4691-AD5E-6AFF07C31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84C5D-3593-47CD-AC27-D32704B31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B87B4-9C91-4475-ACB3-C5CD67D2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306A9-36C6-443B-9EF9-8063A617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537A0-146D-4CB3-943C-D607374C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65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2035-C62F-43EE-AD42-6D9955CF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74200-BB42-497E-ADEA-57460BD12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65E9-2EE8-4E51-B346-78B62C6D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DFCA6-D386-45C5-A8B0-956A58F2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BC048-6CBB-4103-813C-3E60A127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33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07D65-2235-434F-8253-E21C20F25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FDFD7-F7FC-45CC-8630-412301850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9DBE7-036C-4410-AF53-52615C3A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4E2F8-AF33-4DAA-8893-D707AFFF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4F54E-ADB4-4C9A-B1D6-31156454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48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A0562-4CCF-4D18-8D4B-EB160EDA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917B8-2193-4751-9025-71F4EED70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ABCC0-534F-436A-9EC5-8B576EE7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40E91-ACE0-499F-BCDE-3BAA896A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6DD90-E973-46C1-BAAC-7FC03D7C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85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628C-6074-4092-9DF5-489D3600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CCC30-4423-468C-9BF5-5C9857A05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57C99-1134-49A2-9CB4-B05B3976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2934C-CF0F-4B64-A6F3-B219D933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B8F8-F6D7-41CF-9AFF-9A2F7B1A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7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1241-A14C-4650-AC3D-9FB9828E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A4422-BCA2-4756-8C8C-89DBE2EA2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F00A0-8DAB-419D-9DAE-794B4EF1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67863-F9D4-4B1D-AAE1-60B6DE46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B5BE1-509E-4D65-91C9-FB3AFD36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5CBD7-5E94-4411-8BF0-3EF35B92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3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D9A6-4807-4DF3-92C3-5D699BFA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F0A88-4953-43F6-9B44-44CB845C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960DF-1BDD-4DDF-8276-8FA9E7F40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57FDC-5994-46F5-B29F-D0A14EDCE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68C2F-41D5-48E4-BEF8-1BF095311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326356-D432-4AEF-B423-F2D02C10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AE1A2-C3A7-41E0-ABFE-AB78028A2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EB4CB-3074-4801-B4A6-1D60D5D97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77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2A6A-AB27-4323-BDAC-D608E417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0DC50-9AD5-4127-9589-2946977E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AE5F5-9BB3-4625-BFBA-1F5F3AA6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7EF31-0BFB-4820-BD6F-43252AE6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25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44E305-2A15-469F-9C2C-0302544A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81841-8A8F-4EDC-A0EB-10D55585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B7FDE-781A-4535-867E-737C7CB3B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7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2947-4833-422C-9AFA-5D387F29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1A9A-D883-42E2-AD63-EA5FDA9F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5E61B-061B-4B00-9906-20180759F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27437-EBB6-4441-9F55-7470B17A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22D5B-2726-4BCA-B076-BB458039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F2AD3-D048-4DE4-9E27-1EF9B52D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06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B207-5367-4440-AE3E-7B3E57BB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E4508-42A6-497C-9EBE-A7DB69073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C20DE-048C-4F99-9DF6-E8B39626E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77D8B-60FB-42FB-9A2B-28E8340B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E51EC-BCD4-456A-85E5-D977D195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1D6E4-F42F-4564-B9C6-CEFA07D8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59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2C55EC-08E3-4B53-9EA2-0756A177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1F95A-F5E1-4F08-8650-143889ACB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1AD08-D0A6-4D2A-A920-92029E698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519E2-1A37-4228-ADD8-52CBDDA3C1AC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A77D7-D29B-436C-A476-638A18735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826D3-B046-4915-A12E-C58572D1E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3B3EB-D640-4DB7-8E28-3036A5A02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6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4DB8899-5830-4A8B-8D06-7AE506124ECE}"/>
              </a:ext>
            </a:extLst>
          </p:cNvPr>
          <p:cNvSpPr/>
          <p:nvPr/>
        </p:nvSpPr>
        <p:spPr>
          <a:xfrm>
            <a:off x="1832738" y="438115"/>
            <a:ext cx="749673" cy="749673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 err="1"/>
              <a:t>S</a:t>
            </a:r>
            <a:r>
              <a:rPr lang="en-GB" sz="1700" b="1" baseline="-25000" dirty="0" err="1"/>
              <a:t>v</a:t>
            </a:r>
            <a:endParaRPr lang="en-GB" sz="17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9F053F-6D00-4FF0-B7F0-75316BFBA4C8}"/>
              </a:ext>
            </a:extLst>
          </p:cNvPr>
          <p:cNvSpPr/>
          <p:nvPr/>
        </p:nvSpPr>
        <p:spPr>
          <a:xfrm>
            <a:off x="3720722" y="438115"/>
            <a:ext cx="749673" cy="74967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/>
              <a:t>I</a:t>
            </a:r>
            <a:r>
              <a:rPr lang="en-GB" sz="1700" b="1" baseline="-25000" dirty="0"/>
              <a:t>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D0CAEF-0EE7-46EC-BA29-5732CCA27CB7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582411" y="812952"/>
            <a:ext cx="11383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19D9AFB-8791-467A-8AFD-7FD5B351D77D}"/>
              </a:ext>
            </a:extLst>
          </p:cNvPr>
          <p:cNvSpPr/>
          <p:nvPr/>
        </p:nvSpPr>
        <p:spPr>
          <a:xfrm>
            <a:off x="1832738" y="2272685"/>
            <a:ext cx="749673" cy="749673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 err="1"/>
              <a:t>S</a:t>
            </a:r>
            <a:r>
              <a:rPr lang="en-GB" sz="1700" b="1" baseline="-25000" dirty="0" err="1"/>
              <a:t>nv</a:t>
            </a:r>
            <a:endParaRPr lang="en-GB" sz="1700" b="1" baseline="-25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0FF34D-2480-420A-A808-4FB4813C4F73}"/>
              </a:ext>
            </a:extLst>
          </p:cNvPr>
          <p:cNvSpPr/>
          <p:nvPr/>
        </p:nvSpPr>
        <p:spPr>
          <a:xfrm>
            <a:off x="3720722" y="2272685"/>
            <a:ext cx="749673" cy="74967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 err="1"/>
              <a:t>I</a:t>
            </a:r>
            <a:r>
              <a:rPr lang="en-GB" sz="1700" b="1" baseline="-25000" dirty="0" err="1"/>
              <a:t>nv</a:t>
            </a:r>
            <a:endParaRPr lang="en-GB" sz="17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7B0113-C157-4BC3-8080-06E2B3B9EDF1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2582411" y="2647522"/>
            <a:ext cx="11383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BB47AD-6E88-49E1-A329-4512D0CC141E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4470395" y="2644771"/>
            <a:ext cx="1136675" cy="2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30411B-8278-42F3-AB4E-5D3A2B283658}"/>
              </a:ext>
            </a:extLst>
          </p:cNvPr>
          <p:cNvSpPr txBox="1"/>
          <p:nvPr/>
        </p:nvSpPr>
        <p:spPr>
          <a:xfrm>
            <a:off x="4791151" y="44575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918995-7CFE-4769-BC75-0A5390C1241D}"/>
              </a:ext>
            </a:extLst>
          </p:cNvPr>
          <p:cNvSpPr txBox="1"/>
          <p:nvPr/>
        </p:nvSpPr>
        <p:spPr>
          <a:xfrm>
            <a:off x="4806136" y="2650276"/>
            <a:ext cx="53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GB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20751D-39F8-4D8C-B491-1F838945B5FC}"/>
              </a:ext>
            </a:extLst>
          </p:cNvPr>
          <p:cNvSpPr txBox="1"/>
          <p:nvPr/>
        </p:nvSpPr>
        <p:spPr>
          <a:xfrm>
            <a:off x="2725858" y="438115"/>
            <a:ext cx="73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CF787D-9548-4FE2-A7AC-B5975EEE4CA5}"/>
              </a:ext>
            </a:extLst>
          </p:cNvPr>
          <p:cNvSpPr txBox="1"/>
          <p:nvPr/>
        </p:nvSpPr>
        <p:spPr>
          <a:xfrm>
            <a:off x="2737164" y="2630101"/>
            <a:ext cx="90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</a:p>
        </p:txBody>
      </p: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E3409B22-E5F2-4BB9-993F-D7B5C14B115B}"/>
              </a:ext>
            </a:extLst>
          </p:cNvPr>
          <p:cNvCxnSpPr>
            <a:cxnSpLocks/>
            <a:stCxn id="5" idx="3"/>
            <a:endCxn id="57" idx="0"/>
          </p:cNvCxnSpPr>
          <p:nvPr/>
        </p:nvCxnSpPr>
        <p:spPr>
          <a:xfrm rot="5400000">
            <a:off x="2734788" y="1534380"/>
            <a:ext cx="1552100" cy="63934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6FBD33E-844F-43B0-8945-0623273F7BD0}"/>
              </a:ext>
            </a:extLst>
          </p:cNvPr>
          <p:cNvCxnSpPr>
            <a:cxnSpLocks/>
            <a:stCxn id="22" idx="1"/>
            <a:endCxn id="56" idx="2"/>
          </p:cNvCxnSpPr>
          <p:nvPr/>
        </p:nvCxnSpPr>
        <p:spPr>
          <a:xfrm rot="16200000" flipV="1">
            <a:off x="2674777" y="1226739"/>
            <a:ext cx="1575025" cy="7364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D2E2F9F-168F-4ED0-B563-11F8223466E8}"/>
              </a:ext>
            </a:extLst>
          </p:cNvPr>
          <p:cNvSpPr txBox="1"/>
          <p:nvPr/>
        </p:nvSpPr>
        <p:spPr>
          <a:xfrm>
            <a:off x="2434844" y="1126936"/>
            <a:ext cx="8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A4DEA5-844A-4043-82AF-B3C30AA513CD}"/>
              </a:ext>
            </a:extLst>
          </p:cNvPr>
          <p:cNvSpPr txBox="1"/>
          <p:nvPr/>
        </p:nvSpPr>
        <p:spPr>
          <a:xfrm>
            <a:off x="3765689" y="1214962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nv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49C31FB-E8BA-4FC2-A4BA-A325B829633B}"/>
              </a:ext>
            </a:extLst>
          </p:cNvPr>
          <p:cNvSpPr txBox="1"/>
          <p:nvPr/>
        </p:nvSpPr>
        <p:spPr>
          <a:xfrm>
            <a:off x="179286" y="541457"/>
            <a:ext cx="1199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“Shielded”</a:t>
            </a:r>
          </a:p>
          <a:p>
            <a:r>
              <a:rPr lang="en-GB" dirty="0"/>
              <a:t>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FE0D76-A608-487B-AACC-8C93F1D56C76}"/>
              </a:ext>
            </a:extLst>
          </p:cNvPr>
          <p:cNvSpPr txBox="1"/>
          <p:nvPr/>
        </p:nvSpPr>
        <p:spPr>
          <a:xfrm>
            <a:off x="134404" y="2306935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“non-Shielded”</a:t>
            </a:r>
          </a:p>
          <a:p>
            <a:r>
              <a:rPr lang="en-GB" dirty="0"/>
              <a:t>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D6F2B-2A28-4123-B9FF-E6E7EBFE28C3}"/>
                  </a:ext>
                </a:extLst>
              </p:cNvPr>
              <p:cNvSpPr txBox="1"/>
              <p:nvPr/>
            </p:nvSpPr>
            <p:spPr>
              <a:xfrm>
                <a:off x="8541202" y="541457"/>
                <a:ext cx="3390930" cy="4036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𝑛𝑣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GB" sz="1600" b="0" dirty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pPr/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D6F2B-2A28-4123-B9FF-E6E7EBFE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202" y="541457"/>
                <a:ext cx="3390930" cy="40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5B535-D19F-4302-9F21-49684784C56D}"/>
              </a:ext>
            </a:extLst>
          </p:cNvPr>
          <p:cNvSpPr txBox="1"/>
          <p:nvPr/>
        </p:nvSpPr>
        <p:spPr>
          <a:xfrm>
            <a:off x="9459368" y="76426"/>
            <a:ext cx="179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Model Equations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76AD74-6FE2-4CF7-84F2-2E9B298C1A50}"/>
              </a:ext>
            </a:extLst>
          </p:cNvPr>
          <p:cNvSpPr/>
          <p:nvPr/>
        </p:nvSpPr>
        <p:spPr>
          <a:xfrm>
            <a:off x="5607070" y="2272685"/>
            <a:ext cx="749673" cy="7496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/>
              <a:t>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324ABE-EFB4-42AE-90BD-27C413240FB3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475019" y="812340"/>
            <a:ext cx="1136675" cy="2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9D513EA-BD72-4FD7-9533-553BFF20CB0B}"/>
              </a:ext>
            </a:extLst>
          </p:cNvPr>
          <p:cNvSpPr/>
          <p:nvPr/>
        </p:nvSpPr>
        <p:spPr>
          <a:xfrm>
            <a:off x="5611694" y="440254"/>
            <a:ext cx="749673" cy="7496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b="1" dirty="0"/>
              <a:t>R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5AC8CF8-6FBC-4B71-B5DD-C1C9B0236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44104"/>
              </p:ext>
            </p:extLst>
          </p:nvPr>
        </p:nvGraphicFramePr>
        <p:xfrm>
          <a:off x="436281" y="3559890"/>
          <a:ext cx="3560906" cy="2361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8208">
                  <a:extLst>
                    <a:ext uri="{9D8B030D-6E8A-4147-A177-3AD203B41FA5}">
                      <a16:colId xmlns:a16="http://schemas.microsoft.com/office/drawing/2014/main" val="3006178721"/>
                    </a:ext>
                  </a:extLst>
                </a:gridCol>
                <a:gridCol w="1059586">
                  <a:extLst>
                    <a:ext uri="{9D8B030D-6E8A-4147-A177-3AD203B41FA5}">
                      <a16:colId xmlns:a16="http://schemas.microsoft.com/office/drawing/2014/main" val="26882595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119140383"/>
                    </a:ext>
                  </a:extLst>
                </a:gridCol>
                <a:gridCol w="692012">
                  <a:extLst>
                    <a:ext uri="{9D8B030D-6E8A-4147-A177-3AD203B41FA5}">
                      <a16:colId xmlns:a16="http://schemas.microsoft.com/office/drawing/2014/main" val="2464873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Phase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Weeks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2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Up to I(t) = 0.0182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9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0-6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0.064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0.064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893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6-30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0.064/0.032/0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4265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30 onwards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690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phase 3 ends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069140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34F0DC1-70E0-4CC7-B865-782A02B4C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37515"/>
              </p:ext>
            </p:extLst>
          </p:nvPr>
        </p:nvGraphicFramePr>
        <p:xfrm>
          <a:off x="4530267" y="3533726"/>
          <a:ext cx="3664548" cy="2361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1333">
                  <a:extLst>
                    <a:ext uri="{9D8B030D-6E8A-4147-A177-3AD203B41FA5}">
                      <a16:colId xmlns:a16="http://schemas.microsoft.com/office/drawing/2014/main" val="3006178721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68825959"/>
                    </a:ext>
                  </a:extLst>
                </a:gridCol>
                <a:gridCol w="1177024">
                  <a:extLst>
                    <a:ext uri="{9D8B030D-6E8A-4147-A177-3AD203B41FA5}">
                      <a16:colId xmlns:a16="http://schemas.microsoft.com/office/drawing/2014/main" val="1119140383"/>
                    </a:ext>
                  </a:extLst>
                </a:gridCol>
                <a:gridCol w="817016">
                  <a:extLst>
                    <a:ext uri="{9D8B030D-6E8A-4147-A177-3AD203B41FA5}">
                      <a16:colId xmlns:a16="http://schemas.microsoft.com/office/drawing/2014/main" val="2464873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Phase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Weeks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2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Up to I(t) = 0.0182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9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0-6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0.097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0.097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893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6-30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0.097/0.049/0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433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30 onwards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4265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phase 3 ends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6906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0958E68-D214-4ABF-86F8-FB247E0843DA}"/>
              </a:ext>
            </a:extLst>
          </p:cNvPr>
          <p:cNvSpPr txBox="1"/>
          <p:nvPr/>
        </p:nvSpPr>
        <p:spPr>
          <a:xfrm rot="16200000">
            <a:off x="-324470" y="4575553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BASELINE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4F4FAA-CCF9-4BE3-87F3-5E11FD60361D}"/>
              </a:ext>
            </a:extLst>
          </p:cNvPr>
          <p:cNvSpPr txBox="1"/>
          <p:nvPr/>
        </p:nvSpPr>
        <p:spPr>
          <a:xfrm rot="16200000">
            <a:off x="3981801" y="4513172"/>
            <a:ext cx="64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RWC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B585B-4A07-4CB3-8337-B185FF1C8A9A}"/>
              </a:ext>
            </a:extLst>
          </p:cNvPr>
          <p:cNvSpPr txBox="1"/>
          <p:nvPr/>
        </p:nvSpPr>
        <p:spPr>
          <a:xfrm>
            <a:off x="590550" y="6286500"/>
            <a:ext cx="473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Equivalent to R0 </a:t>
            </a:r>
            <a:r>
              <a:rPr lang="en-GB" dirty="0"/>
              <a:t>= 2.4 -&gt; 1.5 -&gt; 0.6/0.3/0 -&gt; 2.4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92039-3BBD-4D04-AB79-B7E1224A44B8}"/>
              </a:ext>
            </a:extLst>
          </p:cNvPr>
          <p:cNvCxnSpPr>
            <a:cxnSpLocks/>
          </p:cNvCxnSpPr>
          <p:nvPr/>
        </p:nvCxnSpPr>
        <p:spPr>
          <a:xfrm>
            <a:off x="8362950" y="0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5F80A99-6701-4F4F-A0D5-AD51F15400FF}"/>
              </a:ext>
            </a:extLst>
          </p:cNvPr>
          <p:cNvSpPr txBox="1"/>
          <p:nvPr/>
        </p:nvSpPr>
        <p:spPr>
          <a:xfrm>
            <a:off x="9475045" y="5123620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Initial Conditions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0B4E7007-B7D7-4690-94C4-6390CB09C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985314"/>
              </p:ext>
            </p:extLst>
          </p:nvPr>
        </p:nvGraphicFramePr>
        <p:xfrm>
          <a:off x="8536078" y="5574863"/>
          <a:ext cx="35823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993">
                  <a:extLst>
                    <a:ext uri="{9D8B030D-6E8A-4147-A177-3AD203B41FA5}">
                      <a16:colId xmlns:a16="http://schemas.microsoft.com/office/drawing/2014/main" val="4200766953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4031515200"/>
                    </a:ext>
                  </a:extLst>
                </a:gridCol>
                <a:gridCol w="565154">
                  <a:extLst>
                    <a:ext uri="{9D8B030D-6E8A-4147-A177-3AD203B41FA5}">
                      <a16:colId xmlns:a16="http://schemas.microsoft.com/office/drawing/2014/main" val="2700761274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1322988969"/>
                    </a:ext>
                  </a:extLst>
                </a:gridCol>
                <a:gridCol w="565154">
                  <a:extLst>
                    <a:ext uri="{9D8B030D-6E8A-4147-A177-3AD203B41FA5}">
                      <a16:colId xmlns:a16="http://schemas.microsoft.com/office/drawing/2014/main" val="340206345"/>
                    </a:ext>
                  </a:extLst>
                </a:gridCol>
                <a:gridCol w="565154">
                  <a:extLst>
                    <a:ext uri="{9D8B030D-6E8A-4147-A177-3AD203B41FA5}">
                      <a16:colId xmlns:a16="http://schemas.microsoft.com/office/drawing/2014/main" val="490143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Sv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Snv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Iv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Rv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Rnv</a:t>
                      </a:r>
                      <a:endParaRPr lang="en-GB" sz="1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66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04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51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EFD2D4-9B8F-4FB5-9B5E-C43F8A992DC7}"/>
              </a:ext>
            </a:extLst>
          </p:cNvPr>
          <p:cNvSpPr/>
          <p:nvPr/>
        </p:nvSpPr>
        <p:spPr>
          <a:xfrm>
            <a:off x="3048000" y="255183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 Model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Explore the SIS model and the effect of indefinite length interventions – explore how we can prevent the SIS model taking off.</a:t>
            </a:r>
          </a:p>
        </p:txBody>
      </p:sp>
    </p:spTree>
    <p:extLst>
      <p:ext uri="{BB962C8B-B14F-4D97-AF65-F5344CB8AC3E}">
        <p14:creationId xmlns:p14="http://schemas.microsoft.com/office/powerpoint/2010/main" val="76350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93FEA-3115-4500-973E-8341CA60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59280"/>
            <a:ext cx="3741453" cy="4778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A98038-6288-47FE-88FF-35B33CD141AF}"/>
              </a:ext>
            </a:extLst>
          </p:cNvPr>
          <p:cNvSpPr txBox="1"/>
          <p:nvPr/>
        </p:nvSpPr>
        <p:spPr>
          <a:xfrm>
            <a:off x="743696" y="141224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0.064)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FF296-D8C8-4A0D-87DB-A0E3B729A331}"/>
              </a:ext>
            </a:extLst>
          </p:cNvPr>
          <p:cNvSpPr txBox="1"/>
          <p:nvPr/>
        </p:nvSpPr>
        <p:spPr>
          <a:xfrm>
            <a:off x="4714240" y="140945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0.032)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C338A-5F81-4495-9717-1071B54E4393}"/>
              </a:ext>
            </a:extLst>
          </p:cNvPr>
          <p:cNvSpPr txBox="1"/>
          <p:nvPr/>
        </p:nvSpPr>
        <p:spPr>
          <a:xfrm>
            <a:off x="9069741" y="140945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8E17E-4D6B-4EEC-96D4-3570B2AD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50" y="1842122"/>
            <a:ext cx="3741452" cy="4796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FAF16-7A8C-4B43-9A49-068E2A2D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833" y="1842122"/>
            <a:ext cx="3800976" cy="49221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014607-BE72-4736-9B85-D8639BBEBA7C}"/>
              </a:ext>
            </a:extLst>
          </p:cNvPr>
          <p:cNvSpPr/>
          <p:nvPr/>
        </p:nvSpPr>
        <p:spPr>
          <a:xfrm>
            <a:off x="249351" y="100225"/>
            <a:ext cx="11410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Interventions were assumed to last indefinitely to beta1 (the shielded population).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beta1 reductions to 0 were able to prevent Iv(t) increasing above 0.0182 – However, sustaining an intervention of this magnitude indefinitely is extremely difficult. </a:t>
            </a:r>
          </a:p>
        </p:txBody>
      </p:sp>
    </p:spTree>
    <p:extLst>
      <p:ext uri="{BB962C8B-B14F-4D97-AF65-F5344CB8AC3E}">
        <p14:creationId xmlns:p14="http://schemas.microsoft.com/office/powerpoint/2010/main" val="132316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82B8CD-233A-4944-98CA-0B04FDB741B4}"/>
              </a:ext>
            </a:extLst>
          </p:cNvPr>
          <p:cNvSpPr/>
          <p:nvPr/>
        </p:nvSpPr>
        <p:spPr>
          <a:xfrm>
            <a:off x="3048000" y="25518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SIRS Model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/>
              <a:t>Implement the RWC scenario and the alternative beta1 (0.064, 0.032 and 0) parameters for the SIRS model – identify the resulting trajectory plots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dirty="0"/>
              <a:t>Vary the timeline to see if it reaches equilibrium </a:t>
            </a:r>
          </a:p>
        </p:txBody>
      </p:sp>
    </p:spTree>
    <p:extLst>
      <p:ext uri="{BB962C8B-B14F-4D97-AF65-F5344CB8AC3E}">
        <p14:creationId xmlns:p14="http://schemas.microsoft.com/office/powerpoint/2010/main" val="48305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2BC83-9D99-4395-9E5E-1440D825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17624"/>
            <a:ext cx="3905250" cy="520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77F33-310C-4267-ABE6-C549B8A8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7" y="1317624"/>
            <a:ext cx="3905250" cy="520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9CC3E-A24D-4CAB-A0AF-72F3F196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25" y="1317624"/>
            <a:ext cx="3905250" cy="520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339CED-3A90-4DA6-B703-B9A7B2715A72}"/>
              </a:ext>
            </a:extLst>
          </p:cNvPr>
          <p:cNvSpPr txBox="1"/>
          <p:nvPr/>
        </p:nvSpPr>
        <p:spPr>
          <a:xfrm>
            <a:off x="726027" y="85979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0.064)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FC782-D8F5-4F7F-881B-286A032F0079}"/>
              </a:ext>
            </a:extLst>
          </p:cNvPr>
          <p:cNvSpPr txBox="1"/>
          <p:nvPr/>
        </p:nvSpPr>
        <p:spPr>
          <a:xfrm>
            <a:off x="4696571" y="85700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0.032)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A098-A491-4310-BD5D-49824A3A553A}"/>
              </a:ext>
            </a:extLst>
          </p:cNvPr>
          <p:cNvSpPr txBox="1"/>
          <p:nvPr/>
        </p:nvSpPr>
        <p:spPr>
          <a:xfrm>
            <a:off x="9052072" y="85700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41AF5-9626-44D2-B5EE-9D6B90D18CF8}"/>
              </a:ext>
            </a:extLst>
          </p:cNvPr>
          <p:cNvSpPr txBox="1"/>
          <p:nvPr/>
        </p:nvSpPr>
        <p:spPr>
          <a:xfrm>
            <a:off x="0" y="952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u="sng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039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E6583-657A-437A-A0E4-D0836A11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545" y="1690688"/>
            <a:ext cx="3240000" cy="43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D5E17-ED4B-4B65-9339-E85EC3077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8613" y="1690688"/>
            <a:ext cx="3240000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328A-656A-46DB-A05D-EF7B0F099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7886" y="1690688"/>
            <a:ext cx="3240000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321F4-E789-45EB-84CF-77850885E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918" y="1690688"/>
            <a:ext cx="3240000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774D9-DCFF-41DE-AF1D-95A038BC0ED1}"/>
              </a:ext>
            </a:extLst>
          </p:cNvPr>
          <p:cNvSpPr txBox="1"/>
          <p:nvPr/>
        </p:nvSpPr>
        <p:spPr>
          <a:xfrm>
            <a:off x="0" y="9526"/>
            <a:ext cx="872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u="sng" dirty="0"/>
              <a:t>RWC + Baseline (0.064) – 2 Years (Base Timescale)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89185-7B7A-4DBB-8E22-D4C29AF5733D}"/>
              </a:ext>
            </a:extLst>
          </p:cNvPr>
          <p:cNvSpPr txBox="1"/>
          <p:nvPr/>
        </p:nvSpPr>
        <p:spPr>
          <a:xfrm>
            <a:off x="3270635" y="131578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0.064)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ED7F7-4881-4C55-BCFE-B362DA14E98E}"/>
              </a:ext>
            </a:extLst>
          </p:cNvPr>
          <p:cNvSpPr txBox="1"/>
          <p:nvPr/>
        </p:nvSpPr>
        <p:spPr>
          <a:xfrm>
            <a:off x="5985316" y="131857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0.032)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9E4963-C01F-415D-BCFC-3CB408B380EB}"/>
              </a:ext>
            </a:extLst>
          </p:cNvPr>
          <p:cNvSpPr txBox="1"/>
          <p:nvPr/>
        </p:nvSpPr>
        <p:spPr>
          <a:xfrm>
            <a:off x="9452122" y="131857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38F10-2516-4B0B-8842-E6ED7603BCDB}"/>
              </a:ext>
            </a:extLst>
          </p:cNvPr>
          <p:cNvSpPr txBox="1"/>
          <p:nvPr/>
        </p:nvSpPr>
        <p:spPr>
          <a:xfrm>
            <a:off x="442484" y="131578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0.097)</a:t>
            </a:r>
          </a:p>
        </p:txBody>
      </p:sp>
    </p:spTree>
    <p:extLst>
      <p:ext uri="{BB962C8B-B14F-4D97-AF65-F5344CB8AC3E}">
        <p14:creationId xmlns:p14="http://schemas.microsoft.com/office/powerpoint/2010/main" val="165205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E6583-657A-437A-A0E4-D0836A11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545" y="1690688"/>
            <a:ext cx="3240000" cy="43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D5E17-ED4B-4B65-9339-E85EC3077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8613" y="1690688"/>
            <a:ext cx="3240000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1328A-656A-46DB-A05D-EF7B0F099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7886" y="1690688"/>
            <a:ext cx="3240000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321F4-E789-45EB-84CF-77850885E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5455" y="1690688"/>
            <a:ext cx="3240000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264FA-8020-4BDC-93CA-CED761780B43}"/>
              </a:ext>
            </a:extLst>
          </p:cNvPr>
          <p:cNvSpPr txBox="1"/>
          <p:nvPr/>
        </p:nvSpPr>
        <p:spPr>
          <a:xfrm>
            <a:off x="0" y="9526"/>
            <a:ext cx="118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u="sng" dirty="0"/>
              <a:t>RWC + Baseline (0.064) – 10 Years (Timescale to observe </a:t>
            </a:r>
            <a:r>
              <a:rPr lang="en-GB" sz="3200" b="1" u="sng" dirty="0" err="1"/>
              <a:t>Equilbrium</a:t>
            </a:r>
            <a:r>
              <a:rPr lang="en-GB" sz="3200" b="1" u="sng" dirty="0"/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7429E-C1D5-4FDD-BF3E-916F64012721}"/>
              </a:ext>
            </a:extLst>
          </p:cNvPr>
          <p:cNvSpPr txBox="1"/>
          <p:nvPr/>
        </p:nvSpPr>
        <p:spPr>
          <a:xfrm>
            <a:off x="3270635" y="131578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0.064)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758AA-C620-411F-8BF1-D72F32C109E7}"/>
              </a:ext>
            </a:extLst>
          </p:cNvPr>
          <p:cNvSpPr txBox="1"/>
          <p:nvPr/>
        </p:nvSpPr>
        <p:spPr>
          <a:xfrm>
            <a:off x="5985316" y="131857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0.032)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E194-5011-4785-9B0E-69FB79513549}"/>
              </a:ext>
            </a:extLst>
          </p:cNvPr>
          <p:cNvSpPr txBox="1"/>
          <p:nvPr/>
        </p:nvSpPr>
        <p:spPr>
          <a:xfrm>
            <a:off x="9452122" y="1318570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2E290-400D-4FF7-9A65-6C21C237E3B4}"/>
              </a:ext>
            </a:extLst>
          </p:cNvPr>
          <p:cNvSpPr txBox="1"/>
          <p:nvPr/>
        </p:nvSpPr>
        <p:spPr>
          <a:xfrm>
            <a:off x="442484" y="1315784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Phase 2 (Beta1 = 0.097)</a:t>
            </a:r>
          </a:p>
        </p:txBody>
      </p:sp>
    </p:spTree>
    <p:extLst>
      <p:ext uri="{BB962C8B-B14F-4D97-AF65-F5344CB8AC3E}">
        <p14:creationId xmlns:p14="http://schemas.microsoft.com/office/powerpoint/2010/main" val="3541048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087104-EBBC-4285-9A36-EEAC8E4F67CC}"/>
              </a:ext>
            </a:extLst>
          </p:cNvPr>
          <p:cNvSpPr/>
          <p:nvPr/>
        </p:nvSpPr>
        <p:spPr>
          <a:xfrm>
            <a:off x="3048000" y="117071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Optimisation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Optimisations of baseline SIR model for the 3 different start points.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GB" altLang="en-US" dirty="0"/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For the original SIR model we can optimise:</a:t>
            </a:r>
            <a:endParaRPr lang="en-GB" altLang="en-US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lang="en-GB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Relaxing to beta2=0.258 only in phase 4 [DONE]</a:t>
            </a:r>
            <a:endParaRPr lang="en-GB" altLang="en-US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lang="en-GB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Relaxing to beta2=0.258 in phases 3,4</a:t>
            </a:r>
            <a:endParaRPr lang="en-GB" altLang="en-US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lang="en-GB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Relaxing to beta2=0.258 in phases 2, 3, 4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en-US" dirty="0"/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GB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SIRS Phase 2+3 intervention duration optimisation: </a:t>
            </a:r>
            <a:endParaRPr lang="en-GB" altLang="en-US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lang="en-GB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Explore optimising the intervention duration for the 4 different scenarios RWC, and the previous 3 scenarios (phase 2 beta1: 0.064, 0.032 and 0) </a:t>
            </a:r>
            <a:endParaRPr lang="en-GB" altLang="en-US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lphaLcParenR"/>
            </a:pPr>
            <a:r>
              <a:rPr lang="en-GB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Explore the effect of optimising the SIRS </a:t>
            </a:r>
            <a:r>
              <a:rPr lang="en-GB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with differing trigger days (75, 100 and 125)</a:t>
            </a:r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4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85-15 pop.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26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5" y="0"/>
            <a:ext cx="5866805" cy="68580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67632" y="18287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67631" y="243839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45965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467631" y="469391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7695" y="182879"/>
            <a:ext cx="3483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Iv(100)=0.01825.</a:t>
            </a:r>
          </a:p>
          <a:p>
            <a:endParaRPr lang="en-GB" dirty="0"/>
          </a:p>
          <a:p>
            <a:r>
              <a:rPr lang="en-GB" dirty="0"/>
              <a:t>Phase 0 = 100 days</a:t>
            </a:r>
          </a:p>
          <a:p>
            <a:r>
              <a:rPr lang="en-GB" dirty="0"/>
              <a:t>Phase 1 = 6 weeks</a:t>
            </a:r>
          </a:p>
        </p:txBody>
      </p:sp>
    </p:spTree>
    <p:extLst>
      <p:ext uri="{BB962C8B-B14F-4D97-AF65-F5344CB8AC3E}">
        <p14:creationId xmlns:p14="http://schemas.microsoft.com/office/powerpoint/2010/main" val="302361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83" y="86923"/>
            <a:ext cx="3707164" cy="6771077"/>
          </a:xfr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188367" y="44768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188367" y="1759960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188367" y="3472461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188367" y="5184962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7695" y="182879"/>
            <a:ext cx="3483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RWC: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Iv(100)=0.01825.</a:t>
            </a:r>
          </a:p>
          <a:p>
            <a:endParaRPr lang="en-GB" dirty="0"/>
          </a:p>
          <a:p>
            <a:r>
              <a:rPr lang="en-GB" dirty="0"/>
              <a:t>Phase 0 = 100 days</a:t>
            </a:r>
          </a:p>
          <a:p>
            <a:r>
              <a:rPr lang="en-GB" dirty="0"/>
              <a:t>Phase 1 = 6 weeks</a:t>
            </a:r>
          </a:p>
        </p:txBody>
      </p:sp>
    </p:spTree>
    <p:extLst>
      <p:ext uri="{BB962C8B-B14F-4D97-AF65-F5344CB8AC3E}">
        <p14:creationId xmlns:p14="http://schemas.microsoft.com/office/powerpoint/2010/main" val="325124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411388-4F26-4E93-83D2-FC99D71399D9}"/>
              </a:ext>
            </a:extLst>
          </p:cNvPr>
          <p:cNvSpPr/>
          <p:nvPr/>
        </p:nvSpPr>
        <p:spPr>
          <a:xfrm>
            <a:off x="2595562" y="1358146"/>
            <a:ext cx="70008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SIR Model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Repeat the sensitivity analysis with RWC scenario parameters – and the 2 other scenarios (0.049 and 0).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Sensitivity analysis comparing</a:t>
            </a:r>
          </a:p>
          <a:p>
            <a:pPr marL="800100" lvl="1" indent="-342900">
              <a:spcAft>
                <a:spcPts val="0"/>
              </a:spcAft>
              <a:buFont typeface="+mj-lt"/>
              <a:buAutoNum type="alphaLcParenR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Baseline SIR scenario with beta2 in phase 3 at full effect for 24 weeks</a:t>
            </a:r>
          </a:p>
          <a:p>
            <a:pPr marL="800100" lvl="1" indent="-342900">
              <a:spcAft>
                <a:spcPts val="0"/>
              </a:spcAft>
              <a:buFont typeface="+mj-lt"/>
              <a:buAutoNum type="alphaLcParenR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beta2 in Phase 3 tapered from no effect to full effect after 12 weeks + full effect for next 12 weeks</a:t>
            </a:r>
          </a:p>
          <a:p>
            <a:pPr marL="800100" lvl="1" indent="-342900">
              <a:spcAft>
                <a:spcPts val="0"/>
              </a:spcAft>
              <a:buFont typeface="+mj-lt"/>
              <a:buAutoNum type="alphaLcParenR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beta2 in Phase 3 tapered to full effect at 24 weeks 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804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80-20 pop.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SIR-model</a:t>
            </a:r>
          </a:p>
        </p:txBody>
      </p:sp>
    </p:spTree>
    <p:extLst>
      <p:ext uri="{BB962C8B-B14F-4D97-AF65-F5344CB8AC3E}">
        <p14:creationId xmlns:p14="http://schemas.microsoft.com/office/powerpoint/2010/main" val="3946586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67632" y="18287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67631" y="243839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45965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467631" y="469391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7695" y="182879"/>
            <a:ext cx="3483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Iv(100)=0.01825.</a:t>
            </a:r>
          </a:p>
          <a:p>
            <a:endParaRPr lang="en-GB" dirty="0"/>
          </a:p>
          <a:p>
            <a:r>
              <a:rPr lang="en-GB" dirty="0"/>
              <a:t>Phase 0 = 100 days</a:t>
            </a:r>
          </a:p>
          <a:p>
            <a:r>
              <a:rPr lang="en-GB" dirty="0"/>
              <a:t>Phase 1 = 6 weeks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95" y="0"/>
            <a:ext cx="5866805" cy="68580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826" y="4041218"/>
          <a:ext cx="38201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824" y="3671886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</p:spTree>
    <p:extLst>
      <p:ext uri="{BB962C8B-B14F-4D97-AF65-F5344CB8AC3E}">
        <p14:creationId xmlns:p14="http://schemas.microsoft.com/office/powerpoint/2010/main" val="3847388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75945" y="1982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75945" y="1735021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475945" y="3447522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475945" y="5160023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7695" y="182879"/>
            <a:ext cx="3483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RWC: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Iv(100)=0.01825</a:t>
            </a:r>
          </a:p>
          <a:p>
            <a:endParaRPr lang="en-GB" dirty="0"/>
          </a:p>
          <a:p>
            <a:r>
              <a:rPr lang="en-GB" dirty="0"/>
              <a:t>Phase 0 = 100 days</a:t>
            </a:r>
          </a:p>
          <a:p>
            <a:r>
              <a:rPr lang="en-GB" dirty="0"/>
              <a:t>Phase 1 = 6 weeks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32" y="0"/>
            <a:ext cx="5866805" cy="68580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6826" y="4132659"/>
          <a:ext cx="38201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990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824" y="376332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</p:spTree>
    <p:extLst>
      <p:ext uri="{BB962C8B-B14F-4D97-AF65-F5344CB8AC3E}">
        <p14:creationId xmlns:p14="http://schemas.microsoft.com/office/powerpoint/2010/main" val="3291386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80-20 pop.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SIRS-model</a:t>
            </a:r>
          </a:p>
        </p:txBody>
      </p:sp>
    </p:spTree>
    <p:extLst>
      <p:ext uri="{BB962C8B-B14F-4D97-AF65-F5344CB8AC3E}">
        <p14:creationId xmlns:p14="http://schemas.microsoft.com/office/powerpoint/2010/main" val="1050596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67632" y="18287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67631" y="243839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45965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467631" y="469391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7695" y="182879"/>
            <a:ext cx="3483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Iv(100)=0.01825</a:t>
            </a:r>
          </a:p>
          <a:p>
            <a:endParaRPr lang="en-GB" dirty="0"/>
          </a:p>
          <a:p>
            <a:r>
              <a:rPr lang="en-GB" dirty="0"/>
              <a:t>Phase 0 = 100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826" y="4041218"/>
          <a:ext cx="38201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824" y="3671886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04" y="16041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8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82774" y="1982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82774" y="1735021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82774" y="3447522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082774" y="5160023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7695" y="182879"/>
            <a:ext cx="3483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RWC: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Iv(100)=</a:t>
            </a:r>
          </a:p>
          <a:p>
            <a:endParaRPr lang="en-GB" dirty="0"/>
          </a:p>
          <a:p>
            <a:r>
              <a:rPr lang="en-GB" dirty="0"/>
              <a:t>Phase 0 = 100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6826" y="4132659"/>
          <a:ext cx="38201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990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824" y="376332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0" y="19829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5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Different starting points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SIR-model</a:t>
            </a:r>
          </a:p>
        </p:txBody>
      </p:sp>
    </p:spTree>
    <p:extLst>
      <p:ext uri="{BB962C8B-B14F-4D97-AF65-F5344CB8AC3E}">
        <p14:creationId xmlns:p14="http://schemas.microsoft.com/office/powerpoint/2010/main" val="2221555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24337" y="18287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24336" y="243839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45965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124336" y="469391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7695" y="182879"/>
            <a:ext cx="34830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simulations:</a:t>
            </a:r>
          </a:p>
          <a:p>
            <a:r>
              <a:rPr lang="en-GB" dirty="0">
                <a:solidFill>
                  <a:srgbClr val="FF0000"/>
                </a:solidFill>
              </a:rPr>
              <a:t>Starting day phase 1: t=75</a:t>
            </a:r>
          </a:p>
          <a:p>
            <a:r>
              <a:rPr lang="en-GB" dirty="0"/>
              <a:t>Baseline: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0.01825</a:t>
            </a:r>
          </a:p>
          <a:p>
            <a:endParaRPr lang="en-GB" dirty="0"/>
          </a:p>
          <a:p>
            <a:r>
              <a:rPr lang="en-GB" dirty="0"/>
              <a:t>Phase 0 = 75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826" y="4041218"/>
          <a:ext cx="38201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824" y="3671886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9" y="0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5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83024" y="1982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83024" y="1735021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983024" y="3447522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83024" y="5160023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7695" y="182879"/>
            <a:ext cx="3483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RWC simulations:</a:t>
            </a:r>
          </a:p>
          <a:p>
            <a:r>
              <a:rPr lang="en-GB" dirty="0">
                <a:solidFill>
                  <a:srgbClr val="FF0000"/>
                </a:solidFill>
              </a:rPr>
              <a:t>Starting day phase 1: t=75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0.01825</a:t>
            </a:r>
          </a:p>
          <a:p>
            <a:endParaRPr lang="en-GB" dirty="0"/>
          </a:p>
          <a:p>
            <a:r>
              <a:rPr lang="en-GB" dirty="0"/>
              <a:t>Phase 0 = 75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6826" y="4132659"/>
          <a:ext cx="38201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990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824" y="376332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49" y="19829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33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67632" y="18287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67631" y="243839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45965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467631" y="469391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7695" y="182879"/>
            <a:ext cx="34830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simulations:</a:t>
            </a:r>
          </a:p>
          <a:p>
            <a:r>
              <a:rPr lang="en-GB" dirty="0">
                <a:solidFill>
                  <a:srgbClr val="FF0000"/>
                </a:solidFill>
              </a:rPr>
              <a:t>Starting day phase 1: t=125</a:t>
            </a:r>
          </a:p>
          <a:p>
            <a:r>
              <a:rPr lang="en-GB" dirty="0"/>
              <a:t>Baseline: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0.01285</a:t>
            </a:r>
          </a:p>
          <a:p>
            <a:endParaRPr lang="en-GB" dirty="0"/>
          </a:p>
          <a:p>
            <a:r>
              <a:rPr lang="en-GB" dirty="0"/>
              <a:t>Phase 0 = 125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826" y="4041218"/>
          <a:ext cx="38201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824" y="3671886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12" y="0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30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E42916-017D-4036-9F46-032AEC406700}"/>
              </a:ext>
            </a:extLst>
          </p:cNvPr>
          <p:cNvSpPr txBox="1"/>
          <p:nvPr/>
        </p:nvSpPr>
        <p:spPr>
          <a:xfrm>
            <a:off x="3469694" y="2570480"/>
            <a:ext cx="5765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ONLY</a:t>
            </a:r>
            <a:r>
              <a:rPr lang="en-GB" sz="3200" dirty="0"/>
              <a:t> </a:t>
            </a:r>
            <a:r>
              <a:rPr lang="en-GB" sz="3200" b="1" dirty="0"/>
              <a:t>RWC </a:t>
            </a:r>
            <a:r>
              <a:rPr lang="en-GB" sz="3200" dirty="0"/>
              <a:t>Comparison (0.097, 0.049, 0) for Beta1 Phase 2 </a:t>
            </a:r>
          </a:p>
        </p:txBody>
      </p:sp>
    </p:spTree>
    <p:extLst>
      <p:ext uri="{BB962C8B-B14F-4D97-AF65-F5344CB8AC3E}">
        <p14:creationId xmlns:p14="http://schemas.microsoft.com/office/powerpoint/2010/main" val="1310026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66148" y="1982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66148" y="1735021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66148" y="3447522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066148" y="5160023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7695" y="182879"/>
            <a:ext cx="3483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RWC simulations:</a:t>
            </a:r>
          </a:p>
          <a:p>
            <a:r>
              <a:rPr lang="en-GB" dirty="0">
                <a:solidFill>
                  <a:srgbClr val="FF0000"/>
                </a:solidFill>
              </a:rPr>
              <a:t>Starting day phase 1: t=125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0.01825</a:t>
            </a:r>
          </a:p>
          <a:p>
            <a:endParaRPr lang="en-GB" dirty="0"/>
          </a:p>
          <a:p>
            <a:r>
              <a:rPr lang="en-GB" dirty="0"/>
              <a:t>Phase 0 = 125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6826" y="4132659"/>
          <a:ext cx="38201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990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824" y="376332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49" y="19829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03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Different starting points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SIRS-model</a:t>
            </a:r>
          </a:p>
        </p:txBody>
      </p:sp>
    </p:spTree>
    <p:extLst>
      <p:ext uri="{BB962C8B-B14F-4D97-AF65-F5344CB8AC3E}">
        <p14:creationId xmlns:p14="http://schemas.microsoft.com/office/powerpoint/2010/main" val="887614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67632" y="18287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67631" y="243839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45965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467631" y="469391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7695" y="182879"/>
            <a:ext cx="34830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simulations:</a:t>
            </a:r>
          </a:p>
          <a:p>
            <a:r>
              <a:rPr lang="en-GB" dirty="0">
                <a:solidFill>
                  <a:srgbClr val="FF0000"/>
                </a:solidFill>
              </a:rPr>
              <a:t>Starting day phase 1: t=75</a:t>
            </a:r>
          </a:p>
          <a:p>
            <a:r>
              <a:rPr lang="en-GB" dirty="0"/>
              <a:t>Baseline: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0.01825</a:t>
            </a:r>
          </a:p>
          <a:p>
            <a:endParaRPr lang="en-GB" dirty="0"/>
          </a:p>
          <a:p>
            <a:r>
              <a:rPr lang="en-GB" dirty="0"/>
              <a:t>Phase 0 = 75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826" y="4041218"/>
          <a:ext cx="38201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824" y="3671886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59" y="0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1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07959" y="1982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07959" y="1735021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07959" y="3447522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007959" y="5160023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7695" y="182879"/>
            <a:ext cx="3483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RWC simulations:</a:t>
            </a:r>
          </a:p>
          <a:p>
            <a:r>
              <a:rPr lang="en-GB" dirty="0">
                <a:solidFill>
                  <a:srgbClr val="FF0000"/>
                </a:solidFill>
              </a:rPr>
              <a:t>Starting day phase 1: t=75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0.01825</a:t>
            </a:r>
          </a:p>
          <a:p>
            <a:endParaRPr lang="en-GB" dirty="0"/>
          </a:p>
          <a:p>
            <a:r>
              <a:rPr lang="en-GB" dirty="0"/>
              <a:t>Phase 0 = 75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6826" y="4132659"/>
          <a:ext cx="38201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990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824" y="376332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9" y="19829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6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67632" y="18287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67631" y="243839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45965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467631" y="469391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7695" y="182879"/>
            <a:ext cx="34830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simulations:</a:t>
            </a:r>
          </a:p>
          <a:p>
            <a:r>
              <a:rPr lang="en-GB" dirty="0">
                <a:solidFill>
                  <a:srgbClr val="FF0000"/>
                </a:solidFill>
              </a:rPr>
              <a:t>Starting day phase 1: t=125</a:t>
            </a:r>
          </a:p>
          <a:p>
            <a:r>
              <a:rPr lang="en-GB" dirty="0"/>
              <a:t>Baseline: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0.01825</a:t>
            </a:r>
          </a:p>
          <a:p>
            <a:endParaRPr lang="en-GB" dirty="0"/>
          </a:p>
          <a:p>
            <a:r>
              <a:rPr lang="en-GB" dirty="0"/>
              <a:t>Phase 0 = 125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826" y="4041218"/>
          <a:ext cx="38201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824" y="3671886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59" y="66502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99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33144" y="1982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33144" y="1735021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933144" y="3447522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33144" y="5160023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7695" y="182879"/>
            <a:ext cx="3483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RWC simulations:</a:t>
            </a:r>
          </a:p>
          <a:p>
            <a:r>
              <a:rPr lang="en-GB" dirty="0">
                <a:solidFill>
                  <a:srgbClr val="FF0000"/>
                </a:solidFill>
              </a:rPr>
              <a:t>Starting day phase 1: t=125</a:t>
            </a:r>
          </a:p>
          <a:p>
            <a:r>
              <a:rPr lang="en-GB" dirty="0"/>
              <a:t>R</a:t>
            </a:r>
            <a:r>
              <a:rPr lang="en-GB" baseline="-25000" dirty="0"/>
              <a:t>0 </a:t>
            </a:r>
            <a:r>
              <a:rPr lang="en-GB" dirty="0"/>
              <a:t>= 2.4</a:t>
            </a:r>
          </a:p>
          <a:p>
            <a:r>
              <a:rPr lang="en-GB" dirty="0"/>
              <a:t>T</a:t>
            </a:r>
            <a:r>
              <a:rPr lang="en-GB" baseline="-25000" dirty="0"/>
              <a:t>2</a:t>
            </a:r>
            <a:r>
              <a:rPr lang="en-GB" dirty="0"/>
              <a:t> = 4.6</a:t>
            </a:r>
          </a:p>
          <a:p>
            <a:endParaRPr lang="en-GB" dirty="0"/>
          </a:p>
          <a:p>
            <a:r>
              <a:rPr lang="en-GB" dirty="0"/>
              <a:t>Red line in graphs show the value of 0.01825</a:t>
            </a:r>
          </a:p>
          <a:p>
            <a:endParaRPr lang="en-GB" dirty="0"/>
          </a:p>
          <a:p>
            <a:r>
              <a:rPr lang="en-GB" dirty="0"/>
              <a:t>Phase 0 = 125 days</a:t>
            </a:r>
          </a:p>
          <a:p>
            <a:r>
              <a:rPr lang="en-GB" dirty="0"/>
              <a:t>Phase 1 = 6 weeks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6826" y="4132659"/>
          <a:ext cx="38201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990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824" y="3763327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49" y="19829"/>
            <a:ext cx="5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6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Relaxing beta2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44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8" y="6066"/>
            <a:ext cx="5038580" cy="6851934"/>
          </a:xfr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67632" y="182879"/>
          <a:ext cx="17502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3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556951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67631" y="243839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45965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5339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467631" y="4693919"/>
          <a:ext cx="180392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308">
                  <a:extLst>
                    <a:ext uri="{9D8B030D-6E8A-4147-A177-3AD203B41FA5}">
                      <a16:colId xmlns:a16="http://schemas.microsoft.com/office/drawing/2014/main" val="3959602382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1424362603"/>
                    </a:ext>
                  </a:extLst>
                </a:gridCol>
                <a:gridCol w="601308">
                  <a:extLst>
                    <a:ext uri="{9D8B030D-6E8A-4147-A177-3AD203B41FA5}">
                      <a16:colId xmlns:a16="http://schemas.microsoft.com/office/drawing/2014/main" val="2121197690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Beta2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46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411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791568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07029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4217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GB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1265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6826" y="4041218"/>
          <a:ext cx="38201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34">
                  <a:extLst>
                    <a:ext uri="{9D8B030D-6E8A-4147-A177-3AD203B41FA5}">
                      <a16:colId xmlns:a16="http://schemas.microsoft.com/office/drawing/2014/main" val="2636675565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2721657289"/>
                    </a:ext>
                  </a:extLst>
                </a:gridCol>
                <a:gridCol w="1542011">
                  <a:extLst>
                    <a:ext uri="{9D8B030D-6E8A-4147-A177-3AD203B41FA5}">
                      <a16:colId xmlns:a16="http://schemas.microsoft.com/office/drawing/2014/main" val="1492810094"/>
                    </a:ext>
                  </a:extLst>
                </a:gridCol>
              </a:tblGrid>
              <a:tr h="247473">
                <a:tc>
                  <a:txBody>
                    <a:bodyPr/>
                    <a:lstStyle/>
                    <a:p>
                      <a:r>
                        <a:rPr lang="en-GB" sz="12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</a:t>
                      </a:r>
                      <a:r>
                        <a:rPr lang="en-GB" sz="1200" baseline="0" dirty="0"/>
                        <a:t> phase 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Duration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589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83640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4143"/>
                  </a:ext>
                </a:extLst>
              </a:tr>
              <a:tr h="247473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9439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6824" y="3671886"/>
            <a:ext cx="194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durations: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736" y="2082339"/>
            <a:ext cx="31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Relax phase 3+4</a:t>
            </a:r>
          </a:p>
        </p:txBody>
      </p:sp>
    </p:spTree>
    <p:extLst>
      <p:ext uri="{BB962C8B-B14F-4D97-AF65-F5344CB8AC3E}">
        <p14:creationId xmlns:p14="http://schemas.microsoft.com/office/powerpoint/2010/main" val="1819502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8" y="157943"/>
            <a:ext cx="11749624" cy="6579790"/>
          </a:xfrm>
        </p:spPr>
      </p:pic>
    </p:spTree>
    <p:extLst>
      <p:ext uri="{BB962C8B-B14F-4D97-AF65-F5344CB8AC3E}">
        <p14:creationId xmlns:p14="http://schemas.microsoft.com/office/powerpoint/2010/main" val="104285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12503-7570-45DB-A79F-8995A22238C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4571999" cy="14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No Effect of Intervention on </a:t>
            </a:r>
            <a:r>
              <a:rPr lang="el-GR" b="1" dirty="0"/>
              <a:t>β</a:t>
            </a:r>
            <a:r>
              <a:rPr lang="en-GB" b="1" baseline="-25000" dirty="0"/>
              <a:t>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D401B-FD9A-48BB-8FAB-0231471A3204}"/>
              </a:ext>
            </a:extLst>
          </p:cNvPr>
          <p:cNvSpPr txBox="1"/>
          <p:nvPr/>
        </p:nvSpPr>
        <p:spPr>
          <a:xfrm>
            <a:off x="4814654" y="110575"/>
            <a:ext cx="7100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Removing the effect of the intervention on</a:t>
            </a:r>
            <a:r>
              <a:rPr lang="el-GR" sz="2000" dirty="0"/>
              <a:t> β</a:t>
            </a:r>
            <a:r>
              <a:rPr lang="en-GB" sz="2000" baseline="-25000" dirty="0"/>
              <a:t>SS </a:t>
            </a:r>
            <a:r>
              <a:rPr lang="en-GB" sz="2000" dirty="0"/>
              <a:t>transmission has very little effect on the overall model transmission dynamics.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NOTE THAT SECOND ROW IS NON-VULNERABLE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3FE00-9D9D-42E4-ADD9-AF6B04560FB1}"/>
              </a:ext>
            </a:extLst>
          </p:cNvPr>
          <p:cNvSpPr txBox="1"/>
          <p:nvPr/>
        </p:nvSpPr>
        <p:spPr>
          <a:xfrm>
            <a:off x="394268" y="1650351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RWC Phase 2 (Beta1 = 0.097)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1EEC-5D83-4F2E-89A3-22723C3CADB4}"/>
              </a:ext>
            </a:extLst>
          </p:cNvPr>
          <p:cNvSpPr txBox="1"/>
          <p:nvPr/>
        </p:nvSpPr>
        <p:spPr>
          <a:xfrm>
            <a:off x="4561840" y="1665198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RWC Phase 2 (Beta1 = 0.049)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B20BF-BAE6-41F2-B1D9-495691521238}"/>
              </a:ext>
            </a:extLst>
          </p:cNvPr>
          <p:cNvSpPr txBox="1"/>
          <p:nvPr/>
        </p:nvSpPr>
        <p:spPr>
          <a:xfrm>
            <a:off x="9120541" y="1650351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RWC Phase 2 (Beta1 = 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95BD5B-6CA4-4A88-9779-3DF13AD5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6" y="2042636"/>
            <a:ext cx="3675904" cy="47807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F75B1D-9790-40D7-AF8B-79DF43F0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501" y="2041369"/>
            <a:ext cx="3675904" cy="47793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E23B7A-61FA-4A4C-9652-313F04B4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706" y="2041369"/>
            <a:ext cx="3669849" cy="47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12503-7570-45DB-A79F-8995A22238C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4571999" cy="14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SIS vs SIR Model</a:t>
            </a:r>
            <a:endParaRPr lang="en-GB" b="1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D401B-FD9A-48BB-8FAB-0231471A3204}"/>
              </a:ext>
            </a:extLst>
          </p:cNvPr>
          <p:cNvSpPr txBox="1"/>
          <p:nvPr/>
        </p:nvSpPr>
        <p:spPr>
          <a:xfrm>
            <a:off x="4104641" y="133221"/>
            <a:ext cx="7904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loss of immunity has significant effects on the transmission dynamics of the modelled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Some figures appear to “end” early – this is because the next time point I(t) (often after intervention is released) is beyond the y-axis limits (0.06 and 0.065)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4CDB7-1B23-498B-BB3E-327FC69ADEB3}"/>
              </a:ext>
            </a:extLst>
          </p:cNvPr>
          <p:cNvSpPr txBox="1"/>
          <p:nvPr/>
        </p:nvSpPr>
        <p:spPr>
          <a:xfrm>
            <a:off x="412022" y="1741791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RWC Phase 2 (Beta1 = 0.097)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8755B1-08B0-4BFA-A88E-9C6FFE492310}"/>
              </a:ext>
            </a:extLst>
          </p:cNvPr>
          <p:cNvSpPr txBox="1"/>
          <p:nvPr/>
        </p:nvSpPr>
        <p:spPr>
          <a:xfrm>
            <a:off x="4561840" y="1756638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RWC Phase 2 (Beta1 = 0.049)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B7310-3CF9-4CB0-8BAA-98B3EAE4A76B}"/>
              </a:ext>
            </a:extLst>
          </p:cNvPr>
          <p:cNvSpPr txBox="1"/>
          <p:nvPr/>
        </p:nvSpPr>
        <p:spPr>
          <a:xfrm>
            <a:off x="9120541" y="1741791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RWC Phase 2 (Beta1 = 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865CE-F9BD-4F17-A6B1-6624C6B0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562" y="2106331"/>
            <a:ext cx="3648558" cy="4732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0AD6FE-1EFF-4004-A414-E6240A2B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06" y="2106331"/>
            <a:ext cx="3625503" cy="4732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5FB04-068B-4735-A9DC-CFFC9FF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61" y="2128515"/>
            <a:ext cx="3625503" cy="47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2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87D3573-C567-4C96-A0C5-F703E646AB65}"/>
              </a:ext>
            </a:extLst>
          </p:cNvPr>
          <p:cNvSpPr txBox="1"/>
          <p:nvPr/>
        </p:nvSpPr>
        <p:spPr>
          <a:xfrm>
            <a:off x="73136" y="1741791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RWC Phase 2 (Beta1 = 0.097)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EB4BA8-B207-4EE3-AA04-B70BAF522576}"/>
              </a:ext>
            </a:extLst>
          </p:cNvPr>
          <p:cNvSpPr txBox="1"/>
          <p:nvPr/>
        </p:nvSpPr>
        <p:spPr>
          <a:xfrm>
            <a:off x="4561840" y="1756638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RWC Phase 2 (Beta1 = 0.049)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96C56-0464-4507-80CF-253565CD408A}"/>
              </a:ext>
            </a:extLst>
          </p:cNvPr>
          <p:cNvSpPr txBox="1"/>
          <p:nvPr/>
        </p:nvSpPr>
        <p:spPr>
          <a:xfrm>
            <a:off x="9120541" y="1741791"/>
            <a:ext cx="29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RWC Phase 2 (Beta1 = 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993A5A-CB99-4EB9-83CF-1C449AC2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6" y="2214386"/>
            <a:ext cx="3473444" cy="45597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AC667F-DFA1-4162-9CA2-389D1B9D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68" y="2275483"/>
            <a:ext cx="3498345" cy="45825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07A1AF-6F12-41B1-A872-0DC8912D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881" y="2240124"/>
            <a:ext cx="3523503" cy="461787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053FC47-605F-4B45-901F-1DE6D3C9EF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55119" cy="14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Different Intervention Triggers – I(t) = 0.0054 (day 75), 0.0182 (day 100) and 0.0454 (day 125)</a:t>
            </a:r>
            <a:endParaRPr lang="en-GB" sz="36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84860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DB9C7-9006-4B8C-B7B9-2E8A1DA47EAF}"/>
              </a:ext>
            </a:extLst>
          </p:cNvPr>
          <p:cNvSpPr txBox="1"/>
          <p:nvPr/>
        </p:nvSpPr>
        <p:spPr>
          <a:xfrm>
            <a:off x="0" y="0"/>
            <a:ext cx="495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/>
              <a:t>Baseline Scenario: Phase 2 </a:t>
            </a:r>
            <a:r>
              <a:rPr lang="el-GR" sz="2400" b="1" u="sng" dirty="0"/>
              <a:t>β</a:t>
            </a:r>
            <a:r>
              <a:rPr lang="en-GB" sz="2400" b="1" u="sng" dirty="0"/>
              <a:t>1 = 0.064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9F0051-B21B-4AB5-A512-337AE1B10A24}"/>
              </a:ext>
            </a:extLst>
          </p:cNvPr>
          <p:cNvGraphicFramePr>
            <a:graphicFrameLocks noGrp="1"/>
          </p:cNvGraphicFramePr>
          <p:nvPr/>
        </p:nvGraphicFramePr>
        <p:xfrm>
          <a:off x="195288" y="829055"/>
          <a:ext cx="5387820" cy="1434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4998">
                  <a:extLst>
                    <a:ext uri="{9D8B030D-6E8A-4147-A177-3AD203B41FA5}">
                      <a16:colId xmlns:a16="http://schemas.microsoft.com/office/drawing/2014/main" val="3006178721"/>
                    </a:ext>
                  </a:extLst>
                </a:gridCol>
                <a:gridCol w="1666584">
                  <a:extLst>
                    <a:ext uri="{9D8B030D-6E8A-4147-A177-3AD203B41FA5}">
                      <a16:colId xmlns:a16="http://schemas.microsoft.com/office/drawing/2014/main" val="268825959"/>
                    </a:ext>
                  </a:extLst>
                </a:gridCol>
                <a:gridCol w="1622066">
                  <a:extLst>
                    <a:ext uri="{9D8B030D-6E8A-4147-A177-3AD203B41FA5}">
                      <a16:colId xmlns:a16="http://schemas.microsoft.com/office/drawing/2014/main" val="1119140383"/>
                    </a:ext>
                  </a:extLst>
                </a:gridCol>
                <a:gridCol w="1484172">
                  <a:extLst>
                    <a:ext uri="{9D8B030D-6E8A-4147-A177-3AD203B41FA5}">
                      <a16:colId xmlns:a16="http://schemas.microsoft.com/office/drawing/2014/main" val="2464873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Phase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Weeks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Beta1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22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Up to I(t) = 0.0182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9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0-6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0.064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0.064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893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6-30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0.064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4265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30 onwards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6906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3132C8-2650-41FB-9D21-7078762DC418}"/>
              </a:ext>
            </a:extLst>
          </p:cNvPr>
          <p:cNvSpPr txBox="1"/>
          <p:nvPr/>
        </p:nvSpPr>
        <p:spPr>
          <a:xfrm>
            <a:off x="195288" y="2814222"/>
            <a:ext cx="5900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β1</a:t>
            </a:r>
            <a:r>
              <a:rPr lang="en-GB" dirty="0"/>
              <a:t> remains static at 0.064 throughout the phase 1 and 2 of the intervention.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the baseline model for the enhanced shielding intervention.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Intervention trigger is at I(t) = 0.0182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BDC80-1311-4AD4-BC5B-EB5CB9B1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906" y="0"/>
            <a:ext cx="5198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8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5D84631-7C86-418D-AED0-D63C3CEBEB09}"/>
              </a:ext>
            </a:extLst>
          </p:cNvPr>
          <p:cNvSpPr txBox="1"/>
          <p:nvPr/>
        </p:nvSpPr>
        <p:spPr>
          <a:xfrm>
            <a:off x="0" y="0"/>
            <a:ext cx="380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/>
              <a:t>Scenario: Phase 2 </a:t>
            </a:r>
            <a:r>
              <a:rPr lang="el-GR" sz="2400" b="1" u="sng" dirty="0"/>
              <a:t>β</a:t>
            </a:r>
            <a:r>
              <a:rPr lang="en-GB" sz="2400" b="1" u="sng" dirty="0"/>
              <a:t>1 = 0.032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E500909-E0EA-46C4-B276-6F52A433BDDD}"/>
              </a:ext>
            </a:extLst>
          </p:cNvPr>
          <p:cNvGraphicFramePr>
            <a:graphicFrameLocks noGrp="1"/>
          </p:cNvGraphicFramePr>
          <p:nvPr/>
        </p:nvGraphicFramePr>
        <p:xfrm>
          <a:off x="6804180" y="0"/>
          <a:ext cx="5387820" cy="1434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4998">
                  <a:extLst>
                    <a:ext uri="{9D8B030D-6E8A-4147-A177-3AD203B41FA5}">
                      <a16:colId xmlns:a16="http://schemas.microsoft.com/office/drawing/2014/main" val="3006178721"/>
                    </a:ext>
                  </a:extLst>
                </a:gridCol>
                <a:gridCol w="1666584">
                  <a:extLst>
                    <a:ext uri="{9D8B030D-6E8A-4147-A177-3AD203B41FA5}">
                      <a16:colId xmlns:a16="http://schemas.microsoft.com/office/drawing/2014/main" val="268825959"/>
                    </a:ext>
                  </a:extLst>
                </a:gridCol>
                <a:gridCol w="1622066">
                  <a:extLst>
                    <a:ext uri="{9D8B030D-6E8A-4147-A177-3AD203B41FA5}">
                      <a16:colId xmlns:a16="http://schemas.microsoft.com/office/drawing/2014/main" val="1119140383"/>
                    </a:ext>
                  </a:extLst>
                </a:gridCol>
                <a:gridCol w="1484172">
                  <a:extLst>
                    <a:ext uri="{9D8B030D-6E8A-4147-A177-3AD203B41FA5}">
                      <a16:colId xmlns:a16="http://schemas.microsoft.com/office/drawing/2014/main" val="2464873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Phase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Weeks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Beta1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22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Up to I(t) = 0.0182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9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0-6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0.064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0.064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893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6-30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0.032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4265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30 onwards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69067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5BCF4F-C5EA-4D36-ABA7-1EDFF3C7F433}"/>
              </a:ext>
            </a:extLst>
          </p:cNvPr>
          <p:cNvSpPr txBox="1"/>
          <p:nvPr/>
        </p:nvSpPr>
        <p:spPr>
          <a:xfrm>
            <a:off x="40961" y="511455"/>
            <a:ext cx="6373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 Phase 2 interventions are explored: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Constant Phase 2 </a:t>
            </a:r>
            <a:r>
              <a:rPr lang="el-GR" sz="1400" dirty="0"/>
              <a:t>β</a:t>
            </a:r>
            <a:r>
              <a:rPr lang="en-GB" sz="1400" dirty="0"/>
              <a:t>1 intervention at 0.032 for 24 weeks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“Ramp-up” 1 Phase 2 intervention with </a:t>
            </a:r>
            <a:r>
              <a:rPr lang="el-GR" sz="1400" dirty="0"/>
              <a:t>β</a:t>
            </a:r>
            <a:r>
              <a:rPr lang="en-GB" sz="1400" dirty="0"/>
              <a:t>1 linearly reduced to 0.032 by week 12 and remaining static at 0.032 for the remaining 12 weeks of phase 2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“Ramp-up” 2 Phase 2 intervention linearly reducing </a:t>
            </a:r>
            <a:r>
              <a:rPr lang="el-GR" sz="1400" dirty="0"/>
              <a:t>β</a:t>
            </a:r>
            <a:r>
              <a:rPr lang="en-GB" sz="1400" dirty="0"/>
              <a:t>1 to 0.032 throughout the 24 week intervention, reaching 0.032 at week 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C7B7B2-6A4F-4797-A03E-21CF794ECD32}"/>
              </a:ext>
            </a:extLst>
          </p:cNvPr>
          <p:cNvSpPr txBox="1"/>
          <p:nvPr/>
        </p:nvSpPr>
        <p:spPr>
          <a:xfrm>
            <a:off x="930488" y="2219417"/>
            <a:ext cx="18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Phase 2: Constant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EB58FB-31B0-48C1-9D51-F2F17ABF0FB2}"/>
              </a:ext>
            </a:extLst>
          </p:cNvPr>
          <p:cNvSpPr txBox="1"/>
          <p:nvPr/>
        </p:nvSpPr>
        <p:spPr>
          <a:xfrm>
            <a:off x="4797232" y="2219417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Phase 2: “Ramp up”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BEAFE-1A17-461B-BCCE-56EC94DDA6D9}"/>
              </a:ext>
            </a:extLst>
          </p:cNvPr>
          <p:cNvSpPr txBox="1"/>
          <p:nvPr/>
        </p:nvSpPr>
        <p:spPr>
          <a:xfrm>
            <a:off x="8610778" y="2219417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Phase 2: “Ramp up”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C5250-7894-48D0-A06F-347B6A7C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3" y="2588749"/>
            <a:ext cx="3279425" cy="4269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E815F-07A7-4870-A0BE-ACC880E82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5" y="2588748"/>
            <a:ext cx="3256299" cy="4269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F1A86-9EAD-44BB-A497-0334938C0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389" y="2588748"/>
            <a:ext cx="3259669" cy="42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0B30EC-BEAE-459A-B314-13EB377B2EF4}"/>
              </a:ext>
            </a:extLst>
          </p:cNvPr>
          <p:cNvSpPr txBox="1"/>
          <p:nvPr/>
        </p:nvSpPr>
        <p:spPr>
          <a:xfrm>
            <a:off x="0" y="0"/>
            <a:ext cx="325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/>
              <a:t>Scenario: Phase 2 </a:t>
            </a:r>
            <a:r>
              <a:rPr lang="el-GR" sz="2400" b="1" u="sng" dirty="0"/>
              <a:t>β</a:t>
            </a:r>
            <a:r>
              <a:rPr lang="en-GB" sz="2400" b="1" u="sng" dirty="0"/>
              <a:t>1 = 0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E306B25-7E2C-4BA7-84D6-F015FCC8AE06}"/>
              </a:ext>
            </a:extLst>
          </p:cNvPr>
          <p:cNvGraphicFramePr>
            <a:graphicFrameLocks noGrp="1"/>
          </p:cNvGraphicFramePr>
          <p:nvPr/>
        </p:nvGraphicFramePr>
        <p:xfrm>
          <a:off x="6804180" y="0"/>
          <a:ext cx="5387820" cy="1434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4998">
                  <a:extLst>
                    <a:ext uri="{9D8B030D-6E8A-4147-A177-3AD203B41FA5}">
                      <a16:colId xmlns:a16="http://schemas.microsoft.com/office/drawing/2014/main" val="3006178721"/>
                    </a:ext>
                  </a:extLst>
                </a:gridCol>
                <a:gridCol w="1666584">
                  <a:extLst>
                    <a:ext uri="{9D8B030D-6E8A-4147-A177-3AD203B41FA5}">
                      <a16:colId xmlns:a16="http://schemas.microsoft.com/office/drawing/2014/main" val="268825959"/>
                    </a:ext>
                  </a:extLst>
                </a:gridCol>
                <a:gridCol w="1622066">
                  <a:extLst>
                    <a:ext uri="{9D8B030D-6E8A-4147-A177-3AD203B41FA5}">
                      <a16:colId xmlns:a16="http://schemas.microsoft.com/office/drawing/2014/main" val="1119140383"/>
                    </a:ext>
                  </a:extLst>
                </a:gridCol>
                <a:gridCol w="1484172">
                  <a:extLst>
                    <a:ext uri="{9D8B030D-6E8A-4147-A177-3AD203B41FA5}">
                      <a16:colId xmlns:a16="http://schemas.microsoft.com/office/drawing/2014/main" val="2464873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Phase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Weeks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Beta1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Beta2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22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Up to I(t) = 0.0182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9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0-6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0.064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0.064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8934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6-30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0.161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4265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30 onwards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6906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B06427-F7F1-487A-B2B6-BB40AF018D28}"/>
              </a:ext>
            </a:extLst>
          </p:cNvPr>
          <p:cNvSpPr txBox="1"/>
          <p:nvPr/>
        </p:nvSpPr>
        <p:spPr>
          <a:xfrm>
            <a:off x="40961" y="511455"/>
            <a:ext cx="6373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 Phase 2 interventions are explored: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Constant Phase 2 </a:t>
            </a:r>
            <a:r>
              <a:rPr lang="el-GR" sz="1400" dirty="0"/>
              <a:t>β</a:t>
            </a:r>
            <a:r>
              <a:rPr lang="en-GB" sz="1400" dirty="0"/>
              <a:t>1 intervention at 0 for 24 weeks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“Ramp-up” 1 Phase 2 intervention with </a:t>
            </a:r>
            <a:r>
              <a:rPr lang="el-GR" sz="1400" dirty="0"/>
              <a:t>β</a:t>
            </a:r>
            <a:r>
              <a:rPr lang="en-GB" sz="1400" dirty="0"/>
              <a:t>1 linearly reduced to 0.032 by week 12 and remaining static at 0 for the remaining 12 weeks of phase 2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“Ramp-up” 2 Phase 2 intervention linearly reducing </a:t>
            </a:r>
            <a:r>
              <a:rPr lang="el-GR" sz="1400" dirty="0"/>
              <a:t>β</a:t>
            </a:r>
            <a:r>
              <a:rPr lang="en-GB" sz="1400" dirty="0"/>
              <a:t>1 to 0.032 throughout the 24 week intervention, reaching 0 at week 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DBCE9-B523-4323-8866-21C558BB5F6F}"/>
              </a:ext>
            </a:extLst>
          </p:cNvPr>
          <p:cNvSpPr txBox="1"/>
          <p:nvPr/>
        </p:nvSpPr>
        <p:spPr>
          <a:xfrm>
            <a:off x="930488" y="2219417"/>
            <a:ext cx="18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Phase 2: 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F5949-78E2-4EB0-88BF-98D26E4B88C3}"/>
              </a:ext>
            </a:extLst>
          </p:cNvPr>
          <p:cNvSpPr txBox="1"/>
          <p:nvPr/>
        </p:nvSpPr>
        <p:spPr>
          <a:xfrm>
            <a:off x="4797232" y="2219417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Phase 2: “Ramp up”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C74C3-F7C2-491B-AD08-ADF81B0DE58F}"/>
              </a:ext>
            </a:extLst>
          </p:cNvPr>
          <p:cNvSpPr txBox="1"/>
          <p:nvPr/>
        </p:nvSpPr>
        <p:spPr>
          <a:xfrm>
            <a:off x="8610778" y="2219417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Phase 2: “Ramp up”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88EC51-42F3-452B-90AE-BF13131C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6" y="2588747"/>
            <a:ext cx="3249404" cy="4269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984AE-110B-4D67-AF5D-BC03BF56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58" y="2588748"/>
            <a:ext cx="3273633" cy="4269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726B93-86D5-4272-ACD0-86D9769D3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714" y="2588748"/>
            <a:ext cx="3253019" cy="42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5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2824</Words>
  <Application>Microsoft Office PowerPoint</Application>
  <PresentationFormat>Widescreen</PresentationFormat>
  <Paragraphs>1490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85-15 pop. structure</vt:lpstr>
      <vt:lpstr>PowerPoint Presentation</vt:lpstr>
      <vt:lpstr>PowerPoint Presentation</vt:lpstr>
      <vt:lpstr>80-20 pop. structure</vt:lpstr>
      <vt:lpstr>PowerPoint Presentation</vt:lpstr>
      <vt:lpstr>PowerPoint Presentation</vt:lpstr>
      <vt:lpstr>80-20 pop. structure</vt:lpstr>
      <vt:lpstr>PowerPoint Presentation</vt:lpstr>
      <vt:lpstr>PowerPoint Presentation</vt:lpstr>
      <vt:lpstr>Different starting points</vt:lpstr>
      <vt:lpstr>PowerPoint Presentation</vt:lpstr>
      <vt:lpstr>PowerPoint Presentation</vt:lpstr>
      <vt:lpstr>PowerPoint Presentation</vt:lpstr>
      <vt:lpstr>PowerPoint Presentation</vt:lpstr>
      <vt:lpstr>Different starting points</vt:lpstr>
      <vt:lpstr>PowerPoint Presentation</vt:lpstr>
      <vt:lpstr>PowerPoint Presentation</vt:lpstr>
      <vt:lpstr>PowerPoint Presentation</vt:lpstr>
      <vt:lpstr>PowerPoint Presentation</vt:lpstr>
      <vt:lpstr>Relaxing beta2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Morgan</dc:creator>
  <cp:lastModifiedBy>Alexander Morgan</cp:lastModifiedBy>
  <cp:revision>38</cp:revision>
  <dcterms:created xsi:type="dcterms:W3CDTF">2020-03-31T11:59:22Z</dcterms:created>
  <dcterms:modified xsi:type="dcterms:W3CDTF">2020-04-09T00:07:12Z</dcterms:modified>
</cp:coreProperties>
</file>